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Google Sans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  <p:embeddedFont>
      <p:font typeface="Open Sans Light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4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OpenSans-boldItalic.fntdata"/><Relationship Id="rId24" Type="http://schemas.openxmlformats.org/officeDocument/2006/relationships/font" Target="fonts/GoogleSans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GoogleSans-italic.fntdata"/><Relationship Id="rId25" Type="http://schemas.openxmlformats.org/officeDocument/2006/relationships/font" Target="fonts/GoogleSans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Google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5.xml"/><Relationship Id="rId33" Type="http://schemas.openxmlformats.org/officeDocument/2006/relationships/font" Target="fonts/RobotoMono-bold.fntdata"/><Relationship Id="rId10" Type="http://schemas.openxmlformats.org/officeDocument/2006/relationships/slide" Target="slides/slide4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7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9.xml"/><Relationship Id="rId37" Type="http://schemas.openxmlformats.org/officeDocument/2006/relationships/font" Target="fonts/OpenSansLight-bold.fntdata"/><Relationship Id="rId14" Type="http://schemas.openxmlformats.org/officeDocument/2006/relationships/slide" Target="slides/slide8.xml"/><Relationship Id="rId36" Type="http://schemas.openxmlformats.org/officeDocument/2006/relationships/font" Target="fonts/OpenSansLight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Light-boldItalic.fntdata"/><Relationship Id="rId16" Type="http://schemas.openxmlformats.org/officeDocument/2006/relationships/slide" Target="slides/slide10.xml"/><Relationship Id="rId38" Type="http://schemas.openxmlformats.org/officeDocument/2006/relationships/font" Target="fonts/OpenSansLigh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fb0338f3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5fb0338f3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5fb0338f3d_0_20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5fb0338f3d_0_20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5fb0338f3d_0_21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5fb0338f3d_0_21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5fb0338f3d_0_22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5fb0338f3d_0_22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5fb0338f3d_0_24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5fb0338f3d_0_24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5fb0338f3d_0_25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5fb0338f3d_0_25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5fb0338f3d_0_27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5fb0338f3d_0_27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447cff77b021d6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447cff77b021d6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5fb0338f3d_0_26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5fb0338f3d_0_26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fb0338f3d_0_1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5fb0338f3d_0_1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5fb0338f3d_0_1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5fb0338f3d_0_12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fb0338f3d_0_13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5fb0338f3d_0_13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5fb0338f3d_0_14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5fb0338f3d_0_14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fb0338f3d_0_15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5fb0338f3d_0_15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5fb0338f3d_0_17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5fb0338f3d_0_17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5fb0338f3d_0_18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5fb0338f3d_0_18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fb0338f3d_0_19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5fb0338f3d_0_19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0" y="0"/>
            <a:ext cx="11250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ed" showMasterSp="0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 showMasterSp="0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451256" y="1160634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subTitle"/>
          </p:nvPr>
        </p:nvSpPr>
        <p:spPr>
          <a:xfrm>
            <a:off x="422681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type="title"/>
          </p:nvPr>
        </p:nvSpPr>
        <p:spPr>
          <a:xfrm>
            <a:off x="347644" y="483797"/>
            <a:ext cx="78513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- Half slide" showMasterSp="0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451256" y="1593431"/>
            <a:ext cx="3313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type="title"/>
          </p:nvPr>
        </p:nvSpPr>
        <p:spPr>
          <a:xfrm>
            <a:off x="347644" y="483797"/>
            <a:ext cx="3520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idx="2" type="subTitle"/>
          </p:nvPr>
        </p:nvSpPr>
        <p:spPr>
          <a:xfrm>
            <a:off x="422681" y="1138228"/>
            <a:ext cx="33132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2" name="Google Shape;92;p22"/>
          <p:cNvSpPr/>
          <p:nvPr/>
        </p:nvSpPr>
        <p:spPr>
          <a:xfrm>
            <a:off x="4598616" y="4556"/>
            <a:ext cx="4545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23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6" name="Google Shape;96;p23"/>
          <p:cNvSpPr txBox="1"/>
          <p:nvPr>
            <p:ph idx="1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7" name="Google Shape;97;p23"/>
          <p:cNvSpPr txBox="1"/>
          <p:nvPr>
            <p:ph idx="2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reen" showMasterSp="0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24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2" name="Google Shape;102;p24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Red" showMasterSp="0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25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6" name="Google Shape;106;p25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p26"/>
          <p:cNvSpPr txBox="1"/>
          <p:nvPr/>
        </p:nvSpPr>
        <p:spPr>
          <a:xfrm>
            <a:off x="0" y="0"/>
            <a:ext cx="11250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3" name="Google Shape;113;p26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Quot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28"/>
          <p:cNvSpPr txBox="1"/>
          <p:nvPr>
            <p:ph idx="1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Green" showMasterSp="0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29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Red" showMasterSp="0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30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8" name="Google Shape;128;p30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9" name="Google Shape;129;p30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Yellow" showMasterSp="0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2" name="Google Shape;132;p31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3" name="Google Shape;133;p31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6" name="Google Shape;136;p32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7" name="Google Shape;137;p32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0" name="Google Shape;140;p33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1" name="Google Shape;141;p33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34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5" name="Google Shape;145;p34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6" name="Google Shape;146;p34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Yellow" showMasterSp="0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5"/>
          <p:cNvSpPr txBox="1"/>
          <p:nvPr/>
        </p:nvSpPr>
        <p:spPr>
          <a:xfrm>
            <a:off x="435150" y="1198294"/>
            <a:ext cx="8214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35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0" name="Google Shape;150;p35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1" name="Google Shape;151;p35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 showMasterSp="0">
  <p:cSld name="Quot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6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4" name="Google Shape;154;p36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 showMasterSp="0">
  <p:cSld name="Quot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7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7" name="Google Shape;157;p37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 showMasterSp="0">
  <p:cSld name="Quot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8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60" name="Google Shape;160;p38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" showMasterSp="0">
  <p:cSld name="Quote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63" name="Google Shape;163;p39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451256" y="1160634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●"/>
              <a:defRPr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○"/>
              <a:defRPr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○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■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●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○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■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9" Type="http://schemas.openxmlformats.org/officeDocument/2006/relationships/image" Target="../media/image43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0.png"/><Relationship Id="rId8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6.png"/><Relationship Id="rId6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sarthakharne/ML-Study-Jams-Session-1" TargetMode="External"/><Relationship Id="rId4" Type="http://schemas.openxmlformats.org/officeDocument/2006/relationships/hyperlink" Target="https://github.com/sarthakharne/ML-Study-Jams-Session-2-Dem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geogebra.org/3d/z5zrpy9z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/>
          <p:nvPr>
            <p:ph type="title"/>
          </p:nvPr>
        </p:nvSpPr>
        <p:spPr>
          <a:xfrm>
            <a:off x="910475" y="1692675"/>
            <a:ext cx="62157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Study Jams</a:t>
            </a:r>
            <a:endParaRPr/>
          </a:p>
        </p:txBody>
      </p:sp>
      <p:sp>
        <p:nvSpPr>
          <p:cNvPr id="169" name="Google Shape;169;p40"/>
          <p:cNvSpPr txBox="1"/>
          <p:nvPr>
            <p:ph idx="1" type="subTitle"/>
          </p:nvPr>
        </p:nvSpPr>
        <p:spPr>
          <a:xfrm>
            <a:off x="910475" y="3021947"/>
            <a:ext cx="39555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Sarthak Harne</a:t>
            </a:r>
            <a:endParaRPr/>
          </a:p>
        </p:txBody>
      </p:sp>
      <p:sp>
        <p:nvSpPr>
          <p:cNvPr id="170" name="Google Shape;170;p40"/>
          <p:cNvSpPr txBox="1"/>
          <p:nvPr>
            <p:ph idx="2" type="subTitle"/>
          </p:nvPr>
        </p:nvSpPr>
        <p:spPr>
          <a:xfrm>
            <a:off x="978013" y="2395547"/>
            <a:ext cx="39555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Session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/>
          <p:nvPr>
            <p:ph idx="2" type="body"/>
          </p:nvPr>
        </p:nvSpPr>
        <p:spPr>
          <a:xfrm>
            <a:off x="464556" y="1207094"/>
            <a:ext cx="82149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some substitutions, we have:</a:t>
            </a:r>
            <a:endParaRPr/>
          </a:p>
        </p:txBody>
      </p:sp>
      <p:sp>
        <p:nvSpPr>
          <p:cNvPr id="248" name="Google Shape;248;p49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Stretch!</a:t>
            </a:r>
            <a:endParaRPr/>
          </a:p>
        </p:txBody>
      </p:sp>
      <p:pic>
        <p:nvPicPr>
          <p:cNvPr id="249" name="Google Shape;2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50" y="1553299"/>
            <a:ext cx="4014750" cy="3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826" y="1553300"/>
            <a:ext cx="3904349" cy="3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9"/>
          <p:cNvSpPr txBox="1"/>
          <p:nvPr>
            <p:ph idx="2" type="body"/>
          </p:nvPr>
        </p:nvSpPr>
        <p:spPr>
          <a:xfrm>
            <a:off x="464556" y="2047344"/>
            <a:ext cx="82149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for x</a:t>
            </a:r>
            <a:r>
              <a:rPr baseline="-25000" lang="en"/>
              <a:t>0</a:t>
            </a:r>
            <a:r>
              <a:rPr lang="en"/>
              <a:t> and p we get:</a:t>
            </a:r>
            <a:endParaRPr/>
          </a:p>
        </p:txBody>
      </p:sp>
      <p:pic>
        <p:nvPicPr>
          <p:cNvPr id="252" name="Google Shape;25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0458" y="2492313"/>
            <a:ext cx="2503408" cy="3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6630" y="2492324"/>
            <a:ext cx="2611915" cy="3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9"/>
          <p:cNvSpPr txBox="1"/>
          <p:nvPr>
            <p:ph idx="2" type="body"/>
          </p:nvPr>
        </p:nvSpPr>
        <p:spPr>
          <a:xfrm>
            <a:off x="4682254" y="3931175"/>
            <a:ext cx="23295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ka Projection Matrix!</a:t>
            </a:r>
            <a:endParaRPr/>
          </a:p>
        </p:txBody>
      </p:sp>
      <p:pic>
        <p:nvPicPr>
          <p:cNvPr id="255" name="Google Shape;255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6406" y="3406813"/>
            <a:ext cx="1289839" cy="3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9258" y="3374275"/>
            <a:ext cx="2526660" cy="3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10038" y="3438550"/>
            <a:ext cx="92392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/>
          <p:nvPr>
            <p:ph idx="1" type="body"/>
          </p:nvPr>
        </p:nvSpPr>
        <p:spPr>
          <a:xfrm>
            <a:off x="451256" y="1529869"/>
            <a:ext cx="82149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call it:</a:t>
            </a:r>
            <a:endParaRPr/>
          </a:p>
        </p:txBody>
      </p:sp>
      <p:sp>
        <p:nvSpPr>
          <p:cNvPr id="263" name="Google Shape;263;p50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Okay, but how does that matter?</a:t>
            </a:r>
            <a:endParaRPr/>
          </a:p>
        </p:txBody>
      </p:sp>
      <p:sp>
        <p:nvSpPr>
          <p:cNvPr id="264" name="Google Shape;264;p50"/>
          <p:cNvSpPr txBox="1"/>
          <p:nvPr>
            <p:ph idx="2" type="subTitle"/>
          </p:nvPr>
        </p:nvSpPr>
        <p:spPr>
          <a:xfrm>
            <a:off x="410869" y="1138228"/>
            <a:ext cx="82554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else did you see a tall matrix and an approximation?</a:t>
            </a:r>
            <a:endParaRPr/>
          </a:p>
        </p:txBody>
      </p:sp>
      <p:pic>
        <p:nvPicPr>
          <p:cNvPr id="265" name="Google Shape;26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275" y="1876069"/>
            <a:ext cx="149542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0"/>
          <p:cNvSpPr txBox="1"/>
          <p:nvPr>
            <p:ph idx="1" type="body"/>
          </p:nvPr>
        </p:nvSpPr>
        <p:spPr>
          <a:xfrm>
            <a:off x="431131" y="2531744"/>
            <a:ext cx="82149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like to call it:</a:t>
            </a:r>
            <a:endParaRPr/>
          </a:p>
        </p:txBody>
      </p:sp>
      <p:pic>
        <p:nvPicPr>
          <p:cNvPr id="267" name="Google Shape;26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225" y="3038319"/>
            <a:ext cx="1590675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1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 for this was…</a:t>
            </a:r>
            <a:endParaRPr/>
          </a:p>
        </p:txBody>
      </p:sp>
      <p:sp>
        <p:nvSpPr>
          <p:cNvPr id="273" name="Google Shape;273;p51"/>
          <p:cNvSpPr txBox="1"/>
          <p:nvPr>
            <p:ph idx="2" type="subTitle"/>
          </p:nvPr>
        </p:nvSpPr>
        <p:spPr>
          <a:xfrm>
            <a:off x="410869" y="1138228"/>
            <a:ext cx="82554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 the Closed Form Solution!</a:t>
            </a:r>
            <a:endParaRPr/>
          </a:p>
        </p:txBody>
      </p:sp>
      <p:pic>
        <p:nvPicPr>
          <p:cNvPr id="274" name="Google Shape;2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513" y="2031953"/>
            <a:ext cx="3990975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2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there was another solution!</a:t>
            </a:r>
            <a:endParaRPr/>
          </a:p>
        </p:txBody>
      </p:sp>
      <p:sp>
        <p:nvSpPr>
          <p:cNvPr id="280" name="Google Shape;280;p52"/>
          <p:cNvSpPr txBox="1"/>
          <p:nvPr>
            <p:ph idx="1" type="body"/>
          </p:nvPr>
        </p:nvSpPr>
        <p:spPr>
          <a:xfrm>
            <a:off x="464556" y="2400494"/>
            <a:ext cx="82149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Gradient of</a:t>
            </a:r>
            <a:r>
              <a:rPr lang="en"/>
              <a:t> the Loss Function</a:t>
            </a:r>
            <a:r>
              <a:rPr lang="en"/>
              <a:t>:</a:t>
            </a:r>
            <a:endParaRPr/>
          </a:p>
        </p:txBody>
      </p:sp>
      <p:pic>
        <p:nvPicPr>
          <p:cNvPr id="281" name="Google Shape;2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815" y="3012364"/>
            <a:ext cx="3542369" cy="8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2"/>
          <p:cNvSpPr txBox="1"/>
          <p:nvPr>
            <p:ph idx="2" type="subTitle"/>
          </p:nvPr>
        </p:nvSpPr>
        <p:spPr>
          <a:xfrm>
            <a:off x="410875" y="1138225"/>
            <a:ext cx="85143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Gradient Descent Solution:</a:t>
            </a:r>
            <a:endParaRPr/>
          </a:p>
        </p:txBody>
      </p:sp>
      <p:pic>
        <p:nvPicPr>
          <p:cNvPr id="283" name="Google Shape;28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238" y="1522594"/>
            <a:ext cx="2970814" cy="839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3"/>
          <p:cNvSpPr txBox="1"/>
          <p:nvPr>
            <p:ph idx="1" type="subTitle"/>
          </p:nvPr>
        </p:nvSpPr>
        <p:spPr>
          <a:xfrm>
            <a:off x="410869" y="1138228"/>
            <a:ext cx="82554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easily find the value of the Gradient</a:t>
            </a:r>
            <a:endParaRPr/>
          </a:p>
        </p:txBody>
      </p:sp>
      <p:sp>
        <p:nvSpPr>
          <p:cNvPr id="289" name="Google Shape;289;p53"/>
          <p:cNvSpPr txBox="1"/>
          <p:nvPr>
            <p:ph idx="2" type="body"/>
          </p:nvPr>
        </p:nvSpPr>
        <p:spPr>
          <a:xfrm>
            <a:off x="451256" y="1529869"/>
            <a:ext cx="82149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the loss function:</a:t>
            </a:r>
            <a:endParaRPr/>
          </a:p>
        </p:txBody>
      </p:sp>
      <p:sp>
        <p:nvSpPr>
          <p:cNvPr id="290" name="Google Shape;290;p53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Optionally, you could try finding these</a:t>
            </a:r>
            <a:endParaRPr/>
          </a:p>
        </p:txBody>
      </p:sp>
      <p:pic>
        <p:nvPicPr>
          <p:cNvPr id="291" name="Google Shape;2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00" y="1876075"/>
            <a:ext cx="4631175" cy="5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3"/>
          <p:cNvSpPr txBox="1"/>
          <p:nvPr>
            <p:ph idx="2" type="body"/>
          </p:nvPr>
        </p:nvSpPr>
        <p:spPr>
          <a:xfrm>
            <a:off x="464556" y="2389769"/>
            <a:ext cx="8214900" cy="623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to derive the equation for gradient using the following. Remember, X is a N*d matrix, 𝛳 is a d-column-vector and y is a N-column-vector.</a:t>
            </a:r>
            <a:endParaRPr/>
          </a:p>
        </p:txBody>
      </p:sp>
      <p:pic>
        <p:nvPicPr>
          <p:cNvPr id="293" name="Google Shape;29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25" y="3058754"/>
            <a:ext cx="1653750" cy="9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1550" y="3058745"/>
            <a:ext cx="1653750" cy="98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058750"/>
            <a:ext cx="4137300" cy="9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3"/>
          <p:cNvSpPr txBox="1"/>
          <p:nvPr>
            <p:ph idx="2" type="body"/>
          </p:nvPr>
        </p:nvSpPr>
        <p:spPr>
          <a:xfrm>
            <a:off x="451243" y="4093325"/>
            <a:ext cx="77142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and b are vectors, M is a square matrix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/>
          <p:nvPr>
            <p:ph idx="1" type="body"/>
          </p:nvPr>
        </p:nvSpPr>
        <p:spPr>
          <a:xfrm>
            <a:off x="410878" y="2648450"/>
            <a:ext cx="3624600" cy="453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Open Sans"/>
                <a:ea typeface="Open Sans"/>
                <a:cs typeface="Open Sans"/>
                <a:sym typeface="Open Sans"/>
              </a:rPr>
              <a:t>https://bit.ly/3SKEP3N</a:t>
            </a:r>
            <a:endParaRPr b="1" sz="2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54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for a Demo!</a:t>
            </a:r>
            <a:endParaRPr/>
          </a:p>
        </p:txBody>
      </p:sp>
      <p:sp>
        <p:nvSpPr>
          <p:cNvPr id="303" name="Google Shape;303;p54"/>
          <p:cNvSpPr txBox="1"/>
          <p:nvPr>
            <p:ph idx="2" type="subTitle"/>
          </p:nvPr>
        </p:nvSpPr>
        <p:spPr>
          <a:xfrm>
            <a:off x="410869" y="1138228"/>
            <a:ext cx="82554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 the QR Code or go to the website on your laptop</a:t>
            </a:r>
            <a:endParaRPr/>
          </a:p>
        </p:txBody>
      </p:sp>
      <p:pic>
        <p:nvPicPr>
          <p:cNvPr id="304" name="Google Shape;3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675" y="1627350"/>
            <a:ext cx="2496125" cy="24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5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to the Code</a:t>
            </a:r>
            <a:endParaRPr/>
          </a:p>
        </p:txBody>
      </p:sp>
      <p:sp>
        <p:nvSpPr>
          <p:cNvPr id="310" name="Google Shape;310;p55"/>
          <p:cNvSpPr txBox="1"/>
          <p:nvPr>
            <p:ph idx="1" type="body"/>
          </p:nvPr>
        </p:nvSpPr>
        <p:spPr>
          <a:xfrm>
            <a:off x="451256" y="1529869"/>
            <a:ext cx="8214900" cy="906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1: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https://github.com/sarthakharne/ML-Study-Jams-Session-1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2: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https://github.com/sarthakharne/ML-Study-Jams-Session-2-Demo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1839891" y="2263953"/>
            <a:ext cx="5464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Thanks for attending!</a:t>
            </a:r>
            <a:endParaRPr/>
          </a:p>
        </p:txBody>
      </p:sp>
      <p:sp>
        <p:nvSpPr>
          <p:cNvPr id="316" name="Google Shape;316;p56"/>
          <p:cNvSpPr txBox="1"/>
          <p:nvPr>
            <p:ph idx="1" type="subTitle"/>
          </p:nvPr>
        </p:nvSpPr>
        <p:spPr>
          <a:xfrm>
            <a:off x="1900631" y="3621544"/>
            <a:ext cx="55719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203200" lvl="0" marL="1778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GDSC IIIT Bangalore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1"/>
          <p:cNvSpPr txBox="1"/>
          <p:nvPr>
            <p:ph idx="1" type="subTitle"/>
          </p:nvPr>
        </p:nvSpPr>
        <p:spPr>
          <a:xfrm>
            <a:off x="410869" y="1138228"/>
            <a:ext cx="82554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talk about projections!</a:t>
            </a:r>
            <a:endParaRPr/>
          </a:p>
        </p:txBody>
      </p:sp>
      <p:sp>
        <p:nvSpPr>
          <p:cNvPr id="176" name="Google Shape;176;p41"/>
          <p:cNvSpPr txBox="1"/>
          <p:nvPr>
            <p:ph idx="2" type="body"/>
          </p:nvPr>
        </p:nvSpPr>
        <p:spPr>
          <a:xfrm>
            <a:off x="451256" y="1529869"/>
            <a:ext cx="82149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always, the root of all our problems is:</a:t>
            </a:r>
            <a:endParaRPr/>
          </a:p>
        </p:txBody>
      </p:sp>
      <p:sp>
        <p:nvSpPr>
          <p:cNvPr id="177" name="Google Shape;177;p41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about Projections!</a:t>
            </a:r>
            <a:endParaRPr/>
          </a:p>
        </p:txBody>
      </p:sp>
      <p:pic>
        <p:nvPicPr>
          <p:cNvPr id="178" name="Google Shape;1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288" y="1921519"/>
            <a:ext cx="149542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1"/>
          <p:cNvSpPr txBox="1"/>
          <p:nvPr>
            <p:ph idx="2" type="body"/>
          </p:nvPr>
        </p:nvSpPr>
        <p:spPr>
          <a:xfrm>
            <a:off x="464569" y="2571744"/>
            <a:ext cx="8214900" cy="1177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 all know, this won’t always have a solution. That happens, when our, matrix is tall i.e.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the number of rows (m) &gt; the number of columns (n)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what’s the problem with that?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2"/>
          <p:cNvSpPr txBox="1"/>
          <p:nvPr>
            <p:ph idx="1" type="body"/>
          </p:nvPr>
        </p:nvSpPr>
        <p:spPr>
          <a:xfrm>
            <a:off x="451256" y="1529869"/>
            <a:ext cx="82149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we a matrix A (mxn) as:</a:t>
            </a:r>
            <a:endParaRPr/>
          </a:p>
        </p:txBody>
      </p:sp>
      <p:sp>
        <p:nvSpPr>
          <p:cNvPr id="185" name="Google Shape;185;p42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Matrix-Vector Multiplication</a:t>
            </a:r>
            <a:endParaRPr/>
          </a:p>
        </p:txBody>
      </p:sp>
      <p:sp>
        <p:nvSpPr>
          <p:cNvPr id="186" name="Google Shape;186;p42"/>
          <p:cNvSpPr txBox="1"/>
          <p:nvPr>
            <p:ph idx="2" type="subTitle"/>
          </p:nvPr>
        </p:nvSpPr>
        <p:spPr>
          <a:xfrm>
            <a:off x="410869" y="1138228"/>
            <a:ext cx="82554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 Interpretation</a:t>
            </a:r>
            <a:endParaRPr/>
          </a:p>
        </p:txBody>
      </p:sp>
      <p:pic>
        <p:nvPicPr>
          <p:cNvPr id="187" name="Google Shape;1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475" y="1876076"/>
            <a:ext cx="6406450" cy="3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2"/>
          <p:cNvSpPr txBox="1"/>
          <p:nvPr>
            <p:ph idx="1" type="body"/>
          </p:nvPr>
        </p:nvSpPr>
        <p:spPr>
          <a:xfrm>
            <a:off x="464556" y="2398644"/>
            <a:ext cx="82149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writing A like this, we can interpret Matrix-Vector multiplication as:</a:t>
            </a:r>
            <a:endParaRPr/>
          </a:p>
        </p:txBody>
      </p:sp>
      <p:pic>
        <p:nvPicPr>
          <p:cNvPr id="189" name="Google Shape;18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225" y="2813250"/>
            <a:ext cx="3245551" cy="15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3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Column Space of A</a:t>
            </a:r>
            <a:endParaRPr/>
          </a:p>
        </p:txBody>
      </p:sp>
      <p:sp>
        <p:nvSpPr>
          <p:cNvPr id="195" name="Google Shape;195;p43"/>
          <p:cNvSpPr txBox="1"/>
          <p:nvPr>
            <p:ph idx="1" type="body"/>
          </p:nvPr>
        </p:nvSpPr>
        <p:spPr>
          <a:xfrm>
            <a:off x="461881" y="1572194"/>
            <a:ext cx="82149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b does not lie in the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Column Space </a:t>
            </a:r>
            <a:r>
              <a:rPr lang="en"/>
              <a:t>of A, then Ax = n has no solution!</a:t>
            </a:r>
            <a:endParaRPr/>
          </a:p>
        </p:txBody>
      </p:sp>
      <p:sp>
        <p:nvSpPr>
          <p:cNvPr id="196" name="Google Shape;196;p43"/>
          <p:cNvSpPr txBox="1"/>
          <p:nvPr>
            <p:ph idx="2" type="subTitle"/>
          </p:nvPr>
        </p:nvSpPr>
        <p:spPr>
          <a:xfrm>
            <a:off x="410875" y="1138225"/>
            <a:ext cx="83169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why Ax = b is not always solvable for tall matrices!</a:t>
            </a:r>
            <a:endParaRPr/>
          </a:p>
        </p:txBody>
      </p:sp>
      <p:sp>
        <p:nvSpPr>
          <p:cNvPr id="197" name="Google Shape;197;p43"/>
          <p:cNvSpPr txBox="1"/>
          <p:nvPr>
            <p:ph idx="1" type="body"/>
          </p:nvPr>
        </p:nvSpPr>
        <p:spPr>
          <a:xfrm>
            <a:off x="464556" y="2455894"/>
            <a:ext cx="8214900" cy="900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Notice, that Ax is just a linear combinations of all the column vectors! So, if b cannot be expressed as a linear combination of all the column vectors, Ax = b will have no solution!</a:t>
            </a:r>
            <a:endParaRPr/>
          </a:p>
        </p:txBody>
      </p:sp>
      <p:pic>
        <p:nvPicPr>
          <p:cNvPr id="198" name="Google Shape;1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050" y="2006169"/>
            <a:ext cx="5295900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4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take an example!</a:t>
            </a:r>
            <a:endParaRPr/>
          </a:p>
        </p:txBody>
      </p:sp>
      <p:sp>
        <p:nvSpPr>
          <p:cNvPr id="204" name="Google Shape;204;p44"/>
          <p:cNvSpPr txBox="1"/>
          <p:nvPr>
            <p:ph idx="1" type="body"/>
          </p:nvPr>
        </p:nvSpPr>
        <p:spPr>
          <a:xfrm>
            <a:off x="451256" y="1529869"/>
            <a:ext cx="82149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plotted an example of GeoGebra 3D Graphing Calculator: </a:t>
            </a:r>
            <a:r>
              <a:rPr lang="en" u="sng">
                <a:solidFill>
                  <a:srgbClr val="1A73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solidFill>
                <a:srgbClr val="1A73E8"/>
              </a:solidFill>
            </a:endParaRPr>
          </a:p>
        </p:txBody>
      </p:sp>
      <p:sp>
        <p:nvSpPr>
          <p:cNvPr id="205" name="Google Shape;205;p44"/>
          <p:cNvSpPr txBox="1"/>
          <p:nvPr>
            <p:ph idx="2" type="subTitle"/>
          </p:nvPr>
        </p:nvSpPr>
        <p:spPr>
          <a:xfrm>
            <a:off x="410875" y="1138225"/>
            <a:ext cx="85143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encourage you to try using the link below and play around!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5"/>
          <p:cNvSpPr txBox="1"/>
          <p:nvPr>
            <p:ph idx="2" type="body"/>
          </p:nvPr>
        </p:nvSpPr>
        <p:spPr>
          <a:xfrm>
            <a:off x="451256" y="1529869"/>
            <a:ext cx="82149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our example, we have:</a:t>
            </a:r>
            <a:endParaRPr/>
          </a:p>
        </p:txBody>
      </p:sp>
      <p:sp>
        <p:nvSpPr>
          <p:cNvPr id="211" name="Google Shape;211;p45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us write it down</a:t>
            </a:r>
            <a:endParaRPr/>
          </a:p>
        </p:txBody>
      </p:sp>
      <p:pic>
        <p:nvPicPr>
          <p:cNvPr id="212" name="Google Shape;2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175" y="1876074"/>
            <a:ext cx="2497650" cy="113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5"/>
          <p:cNvSpPr txBox="1"/>
          <p:nvPr>
            <p:ph idx="2" type="body"/>
          </p:nvPr>
        </p:nvSpPr>
        <p:spPr>
          <a:xfrm>
            <a:off x="464556" y="3170994"/>
            <a:ext cx="82149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Column Space of A?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6"/>
          <p:cNvSpPr txBox="1"/>
          <p:nvPr>
            <p:ph idx="1" type="body"/>
          </p:nvPr>
        </p:nvSpPr>
        <p:spPr>
          <a:xfrm>
            <a:off x="464556" y="1484419"/>
            <a:ext cx="8214900" cy="623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we need to do is to find the point nearest to b on our Column Space! What is the condition for a point p to be the point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closest</a:t>
            </a:r>
            <a:r>
              <a:rPr lang="en"/>
              <a:t> to b?</a:t>
            </a:r>
            <a:endParaRPr/>
          </a:p>
        </p:txBody>
      </p:sp>
      <p:sp>
        <p:nvSpPr>
          <p:cNvPr id="219" name="Google Shape;219;p46"/>
          <p:cNvSpPr txBox="1"/>
          <p:nvPr>
            <p:ph type="title"/>
          </p:nvPr>
        </p:nvSpPr>
        <p:spPr>
          <a:xfrm>
            <a:off x="334900" y="483800"/>
            <a:ext cx="84069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Okay, so we do not have a direct solution</a:t>
            </a:r>
            <a:endParaRPr/>
          </a:p>
        </p:txBody>
      </p:sp>
      <p:sp>
        <p:nvSpPr>
          <p:cNvPr id="220" name="Google Shape;220;p46"/>
          <p:cNvSpPr txBox="1"/>
          <p:nvPr>
            <p:ph idx="2" type="subTitle"/>
          </p:nvPr>
        </p:nvSpPr>
        <p:spPr>
          <a:xfrm>
            <a:off x="410875" y="1138225"/>
            <a:ext cx="84069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But,as engineers,we will learn to live with an approximation</a:t>
            </a:r>
            <a:endParaRPr/>
          </a:p>
        </p:txBody>
      </p:sp>
      <p:pic>
        <p:nvPicPr>
          <p:cNvPr id="221" name="Google Shape;2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950" y="2107825"/>
            <a:ext cx="3406100" cy="231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7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Perpendicularity!</a:t>
            </a:r>
            <a:endParaRPr/>
          </a:p>
        </p:txBody>
      </p:sp>
      <p:sp>
        <p:nvSpPr>
          <p:cNvPr id="227" name="Google Shape;227;p47"/>
          <p:cNvSpPr txBox="1"/>
          <p:nvPr>
            <p:ph idx="1" type="body"/>
          </p:nvPr>
        </p:nvSpPr>
        <p:spPr>
          <a:xfrm>
            <a:off x="5002399" y="1207100"/>
            <a:ext cx="3785100" cy="623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us assume that we have x</a:t>
            </a:r>
            <a:r>
              <a:rPr baseline="-25000" lang="en"/>
              <a:t>0</a:t>
            </a:r>
            <a:r>
              <a:rPr lang="en"/>
              <a:t> and p, such that:</a:t>
            </a:r>
            <a:endParaRPr/>
          </a:p>
        </p:txBody>
      </p:sp>
      <p:pic>
        <p:nvPicPr>
          <p:cNvPr id="228" name="Google Shape;2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100" y="1906906"/>
            <a:ext cx="1409700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7"/>
          <p:cNvSpPr txBox="1"/>
          <p:nvPr>
            <p:ph idx="1" type="body"/>
          </p:nvPr>
        </p:nvSpPr>
        <p:spPr>
          <a:xfrm>
            <a:off x="5002401" y="2398650"/>
            <a:ext cx="21249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also know that:</a:t>
            </a:r>
            <a:endParaRPr/>
          </a:p>
        </p:txBody>
      </p:sp>
      <p:pic>
        <p:nvPicPr>
          <p:cNvPr id="230" name="Google Shape;2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975" y="2874644"/>
            <a:ext cx="24479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207097"/>
            <a:ext cx="4697598" cy="319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8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a little further…</a:t>
            </a:r>
            <a:endParaRPr/>
          </a:p>
        </p:txBody>
      </p:sp>
      <p:sp>
        <p:nvSpPr>
          <p:cNvPr id="237" name="Google Shape;237;p48"/>
          <p:cNvSpPr txBox="1"/>
          <p:nvPr>
            <p:ph idx="1" type="body"/>
          </p:nvPr>
        </p:nvSpPr>
        <p:spPr>
          <a:xfrm>
            <a:off x="5002399" y="1207100"/>
            <a:ext cx="37851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</a:t>
            </a:r>
            <a:r>
              <a:rPr baseline="-25000" lang="en"/>
              <a:t>1</a:t>
            </a:r>
            <a:r>
              <a:rPr lang="en"/>
              <a:t> and a</a:t>
            </a:r>
            <a:r>
              <a:rPr baseline="-25000" lang="en"/>
              <a:t>2</a:t>
            </a:r>
            <a:r>
              <a:rPr lang="en"/>
              <a:t> are in C(A), we can say:</a:t>
            </a:r>
            <a:endParaRPr/>
          </a:p>
        </p:txBody>
      </p:sp>
      <p:pic>
        <p:nvPicPr>
          <p:cNvPr id="238" name="Google Shape;2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07097"/>
            <a:ext cx="4697598" cy="3195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323" y="1699544"/>
            <a:ext cx="23812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4323" y="2331569"/>
            <a:ext cx="238125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8"/>
          <p:cNvSpPr txBox="1"/>
          <p:nvPr>
            <p:ph idx="1" type="body"/>
          </p:nvPr>
        </p:nvSpPr>
        <p:spPr>
          <a:xfrm>
            <a:off x="5002399" y="2963600"/>
            <a:ext cx="37851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Or…</a:t>
            </a:r>
            <a:endParaRPr/>
          </a:p>
        </p:txBody>
      </p:sp>
      <p:pic>
        <p:nvPicPr>
          <p:cNvPr id="242" name="Google Shape;24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8225" y="3309800"/>
            <a:ext cx="2656775" cy="11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